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Lobster"/>
      <p:regular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Playfair Display SC"/>
      <p:regular r:id="rId23"/>
      <p:bold r:id="rId24"/>
      <p:italic r:id="rId25"/>
      <p:boldItalic r:id="rId26"/>
    </p:embeddedFont>
    <p:embeddedFont>
      <p:font typeface="Merriweather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PlayfairDisplaySC-bold.fntdata"/><Relationship Id="rId23" Type="http://schemas.openxmlformats.org/officeDocument/2006/relationships/font" Target="fonts/PlayfairDisplaySC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SC-boldItalic.fntdata"/><Relationship Id="rId25" Type="http://schemas.openxmlformats.org/officeDocument/2006/relationships/font" Target="fonts/PlayfairDisplaySC-italic.fntdata"/><Relationship Id="rId28" Type="http://schemas.openxmlformats.org/officeDocument/2006/relationships/font" Target="fonts/Merriweather-bold.fntdata"/><Relationship Id="rId27" Type="http://schemas.openxmlformats.org/officeDocument/2006/relationships/font" Target="fonts/Merriweathe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Merriweather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font" Target="fonts/Lobster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87b0994a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87b0994a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87b0994af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87b0994af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87b0994af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87b0994af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87b0994a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87b0994a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Chance is a card game that will test your luck. Take a ‘Chance’.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87b0994a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87b0994a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87b0994af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87b0994af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87b0994af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87b0994af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87b0994af_4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87b0994af_4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87b0994a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87b0994a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87b0994af_4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87b0994af_4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87b0994a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87b0994a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7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Relationship Id="rId7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15.png"/><Relationship Id="rId7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999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9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742831" y="2169425"/>
            <a:ext cx="7658321" cy="8046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B50000"/>
                </a:solidFill>
                <a:latin typeface="Playfair Display SC"/>
              </a:rPr>
              <a:t>Game    Cards</a:t>
            </a:r>
          </a:p>
        </p:txBody>
      </p:sp>
      <p:sp>
        <p:nvSpPr>
          <p:cNvPr id="57" name="Google Shape;57;p13"/>
          <p:cNvSpPr txBox="1"/>
          <p:nvPr/>
        </p:nvSpPr>
        <p:spPr>
          <a:xfrm>
            <a:off x="270700" y="4481500"/>
            <a:ext cx="90867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latin typeface="Merriweather"/>
                <a:ea typeface="Merriweather"/>
                <a:cs typeface="Merriweather"/>
                <a:sym typeface="Merriweather"/>
              </a:rPr>
              <a:t>Thuan Le (PO) </a:t>
            </a:r>
            <a:r>
              <a:rPr lang="en" sz="1300">
                <a:latin typeface="Merriweather"/>
                <a:ea typeface="Merriweather"/>
                <a:cs typeface="Merriweather"/>
                <a:sym typeface="Merriweather"/>
              </a:rPr>
              <a:t>| Art </a:t>
            </a:r>
            <a:r>
              <a:rPr lang="en" sz="1300">
                <a:latin typeface="Merriweather"/>
                <a:ea typeface="Merriweather"/>
                <a:cs typeface="Merriweather"/>
                <a:sym typeface="Merriweather"/>
              </a:rPr>
              <a:t>Parkeenvincha (S1 &amp; S4 SM) | </a:t>
            </a:r>
            <a:r>
              <a:rPr lang="en" sz="13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Kalyn Williams (S2 SM) | Kyle Lee (S3 SM)</a:t>
            </a:r>
            <a:endParaRPr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270697" y="4045475"/>
            <a:ext cx="3969957" cy="43603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Merriweather"/>
              </a:rPr>
              <a:t>Team WildCard</a:t>
            </a:r>
          </a:p>
        </p:txBody>
      </p:sp>
      <p:sp>
        <p:nvSpPr>
          <p:cNvPr id="59" name="Google Shape;59;p13"/>
          <p:cNvSpPr/>
          <p:nvPr/>
        </p:nvSpPr>
        <p:spPr>
          <a:xfrm>
            <a:off x="3961373" y="2080037"/>
            <a:ext cx="824950" cy="9834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Lobster"/>
              </a:rPr>
              <a:t>of</a:t>
            </a:r>
          </a:p>
        </p:txBody>
      </p:sp>
      <p:sp>
        <p:nvSpPr>
          <p:cNvPr id="60" name="Google Shape;60;p13"/>
          <p:cNvSpPr txBox="1"/>
          <p:nvPr/>
        </p:nvSpPr>
        <p:spPr>
          <a:xfrm>
            <a:off x="3379950" y="3063100"/>
            <a:ext cx="23841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obster"/>
                <a:ea typeface="Lobster"/>
                <a:cs typeface="Lobster"/>
                <a:sym typeface="Lobster"/>
              </a:rPr>
              <a:t>December 2</a:t>
            </a:r>
            <a:r>
              <a:rPr baseline="30000" lang="en" sz="1800">
                <a:latin typeface="Lobster"/>
                <a:ea typeface="Lobster"/>
                <a:cs typeface="Lobster"/>
                <a:sym typeface="Lobster"/>
              </a:rPr>
              <a:t>nd</a:t>
            </a:r>
            <a:r>
              <a:rPr lang="en" sz="1800">
                <a:latin typeface="Lobster"/>
                <a:ea typeface="Lobster"/>
                <a:cs typeface="Lobster"/>
                <a:sym typeface="Lobster"/>
              </a:rPr>
              <a:t>, 2018</a:t>
            </a:r>
            <a:endParaRPr sz="18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/>
          <p:nvPr/>
        </p:nvSpPr>
        <p:spPr>
          <a:xfrm>
            <a:off x="4243706" y="662900"/>
            <a:ext cx="414300" cy="4052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2"/>
          <p:cNvPicPr preferRelativeResize="0"/>
          <p:nvPr/>
        </p:nvPicPr>
        <p:blipFill rotWithShape="1">
          <a:blip r:embed="rId3">
            <a:alphaModFix/>
          </a:blip>
          <a:srcRect b="9999" l="0" r="68503" t="0"/>
          <a:stretch/>
        </p:blipFill>
        <p:spPr>
          <a:xfrm>
            <a:off x="0" y="0"/>
            <a:ext cx="28799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2"/>
          <p:cNvSpPr/>
          <p:nvPr/>
        </p:nvSpPr>
        <p:spPr>
          <a:xfrm>
            <a:off x="0" y="0"/>
            <a:ext cx="2880000" cy="5143500"/>
          </a:xfrm>
          <a:prstGeom prst="rect">
            <a:avLst/>
          </a:prstGeom>
          <a:solidFill>
            <a:srgbClr val="FFFFFF">
              <a:alpha val="9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129577" y="2271262"/>
            <a:ext cx="1270213" cy="4666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Lobster"/>
              </a:rPr>
              <a:t>Chall</a:t>
            </a:r>
          </a:p>
        </p:txBody>
      </p:sp>
      <p:sp>
        <p:nvSpPr>
          <p:cNvPr id="170" name="Google Shape;170;p22"/>
          <p:cNvSpPr/>
          <p:nvPr/>
        </p:nvSpPr>
        <p:spPr>
          <a:xfrm>
            <a:off x="1399800" y="2396400"/>
            <a:ext cx="1350630" cy="47583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980000"/>
                </a:solidFill>
                <a:latin typeface="Lobster"/>
              </a:rPr>
              <a:t>enges</a:t>
            </a:r>
          </a:p>
        </p:txBody>
      </p:sp>
      <p:sp>
        <p:nvSpPr>
          <p:cNvPr id="171" name="Google Shape;171;p22"/>
          <p:cNvSpPr txBox="1"/>
          <p:nvPr/>
        </p:nvSpPr>
        <p:spPr>
          <a:xfrm>
            <a:off x="4809975" y="2616695"/>
            <a:ext cx="33045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Implementing Multiplayer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4809975" y="1364500"/>
            <a:ext cx="3264000" cy="9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Schedule conflicts and managing other courseworks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4809975" y="3880660"/>
            <a:ext cx="33045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latin typeface="Merriweather"/>
                <a:ea typeface="Merriweather"/>
                <a:cs typeface="Merriweather"/>
                <a:sym typeface="Merriweather"/>
              </a:rPr>
              <a:t>UNITY.</a:t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4" name="Google Shape;174;p22"/>
          <p:cNvSpPr txBox="1"/>
          <p:nvPr/>
        </p:nvSpPr>
        <p:spPr>
          <a:xfrm>
            <a:off x="4831035" y="3870555"/>
            <a:ext cx="33045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latin typeface="Merriweather"/>
                <a:ea typeface="Merriweather"/>
                <a:cs typeface="Merriweather"/>
                <a:sym typeface="Merriweather"/>
              </a:rPr>
              <a:t>Ų̵͖̣̭̣̬͖̻̽́̆̓͌̓̽͑̆͝N̷̼͉̦̘̘̟̹̪͕̩͑̑̕̕͝Ḯ̴͖͓̹̉̊̚͜͠Ţ̵̗͊̎̇͑̿Y̵̛͍̯̥̿̆.̴̧̲̬̘̺̰̦̹̗̌̓͗̕</a:t>
            </a:r>
            <a:endParaRPr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75" name="Google Shape;17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3688" y="1206447"/>
            <a:ext cx="566075" cy="56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7813" y="2411807"/>
            <a:ext cx="566075" cy="56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72213" y="3625125"/>
            <a:ext cx="566075" cy="56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72203" y="3625113"/>
            <a:ext cx="566075" cy="56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275" y="0"/>
            <a:ext cx="3365721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5" y="0"/>
            <a:ext cx="336572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/>
          <p:nvPr/>
        </p:nvSpPr>
        <p:spPr>
          <a:xfrm>
            <a:off x="0" y="-114300"/>
            <a:ext cx="9144000" cy="5257800"/>
          </a:xfrm>
          <a:prstGeom prst="rect">
            <a:avLst/>
          </a:prstGeom>
          <a:solidFill>
            <a:srgbClr val="FFFFFF">
              <a:alpha val="8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"/>
          <p:cNvSpPr txBox="1"/>
          <p:nvPr>
            <p:ph type="title"/>
          </p:nvPr>
        </p:nvSpPr>
        <p:spPr>
          <a:xfrm>
            <a:off x="1206300" y="0"/>
            <a:ext cx="3365700" cy="10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 SC"/>
                <a:ea typeface="Playfair Display SC"/>
                <a:cs typeface="Playfair Display SC"/>
                <a:sym typeface="Playfair Display SC"/>
              </a:rPr>
              <a:t>Things we </a:t>
            </a:r>
            <a:r>
              <a:rPr b="1" lang="en">
                <a:latin typeface="Playfair Display SC"/>
                <a:ea typeface="Playfair Display SC"/>
                <a:cs typeface="Playfair Display SC"/>
                <a:sym typeface="Playfair Display SC"/>
              </a:rPr>
              <a:t>enjoyed </a:t>
            </a:r>
            <a:endParaRPr b="1">
              <a:latin typeface="Playfair Display SC"/>
              <a:ea typeface="Playfair Display SC"/>
              <a:cs typeface="Playfair Display SC"/>
              <a:sym typeface="Playfair Display SC"/>
            </a:endParaRPr>
          </a:p>
        </p:txBody>
      </p:sp>
      <p:sp>
        <p:nvSpPr>
          <p:cNvPr id="187" name="Google Shape;187;p23"/>
          <p:cNvSpPr txBox="1"/>
          <p:nvPr>
            <p:ph type="title"/>
          </p:nvPr>
        </p:nvSpPr>
        <p:spPr>
          <a:xfrm>
            <a:off x="4572013" y="4001275"/>
            <a:ext cx="3365700" cy="10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 SC"/>
                <a:ea typeface="Playfair Display SC"/>
                <a:cs typeface="Playfair Display SC"/>
                <a:sym typeface="Playfair Display SC"/>
              </a:rPr>
              <a:t>Things we </a:t>
            </a:r>
            <a:endParaRPr>
              <a:latin typeface="Playfair Display SC"/>
              <a:ea typeface="Playfair Display SC"/>
              <a:cs typeface="Playfair Display SC"/>
              <a:sym typeface="Playfair Display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layfair Display SC"/>
                <a:ea typeface="Playfair Display SC"/>
                <a:cs typeface="Playfair Display SC"/>
                <a:sym typeface="Playfair Display SC"/>
              </a:rPr>
              <a:t>didn’t enjoy</a:t>
            </a:r>
            <a:endParaRPr b="1">
              <a:latin typeface="Playfair Display SC"/>
              <a:ea typeface="Playfair Display SC"/>
              <a:cs typeface="Playfair Display SC"/>
              <a:sym typeface="Playfair Display SC"/>
            </a:endParaRPr>
          </a:p>
        </p:txBody>
      </p:sp>
      <p:sp>
        <p:nvSpPr>
          <p:cNvPr id="188" name="Google Shape;188;p23"/>
          <p:cNvSpPr txBox="1"/>
          <p:nvPr/>
        </p:nvSpPr>
        <p:spPr>
          <a:xfrm>
            <a:off x="1389150" y="1143900"/>
            <a:ext cx="3000000" cy="2523300"/>
          </a:xfrm>
          <a:prstGeom prst="rect">
            <a:avLst/>
          </a:prstGeom>
          <a:solidFill>
            <a:srgbClr val="FFFFFF">
              <a:alpha val="79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Learning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version control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with a team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Learning the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process of making a 2D Game</a:t>
            </a:r>
            <a:br>
              <a:rPr b="1" lang="en">
                <a:latin typeface="Montserrat"/>
                <a:ea typeface="Montserrat"/>
                <a:cs typeface="Montserrat"/>
                <a:sym typeface="Montserrat"/>
              </a:rPr>
            </a:b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Applying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Scrum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Agile methodologies</a:t>
            </a:r>
            <a:r>
              <a:rPr lang="en"/>
              <a:t> </a:t>
            </a:r>
            <a:endParaRPr/>
          </a:p>
        </p:txBody>
      </p:sp>
      <p:sp>
        <p:nvSpPr>
          <p:cNvPr id="189" name="Google Shape;189;p23"/>
          <p:cNvSpPr txBox="1"/>
          <p:nvPr/>
        </p:nvSpPr>
        <p:spPr>
          <a:xfrm>
            <a:off x="4754875" y="1247700"/>
            <a:ext cx="3000000" cy="14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Resolving </a:t>
            </a: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merge conflicts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on Github</a:t>
            </a:r>
            <a:br>
              <a:rPr lang="en" sz="1800">
                <a:latin typeface="Montserrat"/>
                <a:ea typeface="Montserrat"/>
                <a:cs typeface="Montserrat"/>
                <a:sym typeface="Montserrat"/>
              </a:rPr>
            </a:b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●"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UNITY.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>
            <p:ph idx="1" type="body"/>
          </p:nvPr>
        </p:nvSpPr>
        <p:spPr>
          <a:xfrm>
            <a:off x="3769225" y="1322097"/>
            <a:ext cx="4440300" cy="24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●"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Pair programming </a:t>
            </a:r>
            <a:r>
              <a:rPr lang="en" u="sng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works!</a:t>
            </a:r>
            <a:b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●"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Individual programming </a:t>
            </a:r>
            <a:r>
              <a:rPr lang="en" u="sng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does not work!</a:t>
            </a:r>
            <a:br>
              <a:rPr lang="en" u="sng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u="sng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●"/>
            </a:pPr>
            <a:r>
              <a:rPr lang="en" u="sng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Wished we had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more face to face meetings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24"/>
          <p:cNvPicPr preferRelativeResize="0"/>
          <p:nvPr/>
        </p:nvPicPr>
        <p:blipFill rotWithShape="1">
          <a:blip r:embed="rId3">
            <a:alphaModFix/>
          </a:blip>
          <a:srcRect b="9999" l="0" r="68503" t="0"/>
          <a:stretch/>
        </p:blipFill>
        <p:spPr>
          <a:xfrm>
            <a:off x="0" y="0"/>
            <a:ext cx="28799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/>
          <p:nvPr/>
        </p:nvSpPr>
        <p:spPr>
          <a:xfrm>
            <a:off x="0" y="0"/>
            <a:ext cx="2880000" cy="5143500"/>
          </a:xfrm>
          <a:prstGeom prst="rect">
            <a:avLst/>
          </a:prstGeom>
          <a:solidFill>
            <a:srgbClr val="FFFFFF">
              <a:alpha val="9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4"/>
          <p:cNvSpPr/>
          <p:nvPr/>
        </p:nvSpPr>
        <p:spPr>
          <a:xfrm>
            <a:off x="168814" y="2117262"/>
            <a:ext cx="1760022" cy="6031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Lobster"/>
              </a:rPr>
              <a:t>Lessons</a:t>
            </a:r>
          </a:p>
        </p:txBody>
      </p:sp>
      <p:sp>
        <p:nvSpPr>
          <p:cNvPr id="198" name="Google Shape;198;p24"/>
          <p:cNvSpPr/>
          <p:nvPr/>
        </p:nvSpPr>
        <p:spPr>
          <a:xfrm>
            <a:off x="873137" y="2596100"/>
            <a:ext cx="1838002" cy="43014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980000"/>
                </a:solidFill>
                <a:latin typeface="Lobster"/>
              </a:rPr>
              <a:t>learned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9999" l="0" r="68503" t="0"/>
          <a:stretch/>
        </p:blipFill>
        <p:spPr>
          <a:xfrm>
            <a:off x="0" y="0"/>
            <a:ext cx="28799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/>
          <p:nvPr/>
        </p:nvSpPr>
        <p:spPr>
          <a:xfrm>
            <a:off x="0" y="0"/>
            <a:ext cx="2880000" cy="5143500"/>
          </a:xfrm>
          <a:prstGeom prst="rect">
            <a:avLst/>
          </a:prstGeom>
          <a:solidFill>
            <a:srgbClr val="FFFFFF">
              <a:alpha val="9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3122500" y="1634800"/>
            <a:ext cx="5800200" cy="16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want to create a new card game and reinvent existing card games </a:t>
            </a:r>
            <a:r>
              <a:rPr lang="en" sz="1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one application.</a:t>
            </a:r>
            <a:endParaRPr sz="1800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277339" y="2322153"/>
            <a:ext cx="932597" cy="4063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Lobster"/>
              </a:rPr>
              <a:t>Moti</a:t>
            </a:r>
          </a:p>
        </p:txBody>
      </p:sp>
      <p:sp>
        <p:nvSpPr>
          <p:cNvPr id="69" name="Google Shape;69;p14"/>
          <p:cNvSpPr/>
          <p:nvPr/>
        </p:nvSpPr>
        <p:spPr>
          <a:xfrm>
            <a:off x="1230139" y="2348176"/>
            <a:ext cx="1327137" cy="38650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980000"/>
                </a:solidFill>
                <a:latin typeface="Lobster"/>
              </a:rPr>
              <a:t>vation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323050" y="1384200"/>
            <a:ext cx="5448300" cy="23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Char char="❏"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Create an 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original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card game named </a:t>
            </a:r>
            <a:r>
              <a:rPr i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Chance.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Char char="❏"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the card game </a:t>
            </a:r>
            <a:r>
              <a:rPr i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Blackjack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Char char="❏"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 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multiplayer for </a:t>
            </a:r>
            <a:r>
              <a:rPr i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Chance 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and </a:t>
            </a:r>
            <a:r>
              <a:rPr i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Blackjack</a:t>
            </a:r>
            <a:r>
              <a:rPr i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functionalities.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b="9999" l="0" r="68503" t="0"/>
          <a:stretch/>
        </p:blipFill>
        <p:spPr>
          <a:xfrm>
            <a:off x="0" y="0"/>
            <a:ext cx="28799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-25" y="0"/>
            <a:ext cx="2880000" cy="5143500"/>
          </a:xfrm>
          <a:prstGeom prst="rect">
            <a:avLst/>
          </a:prstGeom>
          <a:solidFill>
            <a:srgbClr val="FFFFFF">
              <a:alpha val="9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" name="Google Shape;77;p15"/>
          <p:cNvGrpSpPr/>
          <p:nvPr/>
        </p:nvGrpSpPr>
        <p:grpSpPr>
          <a:xfrm>
            <a:off x="383020" y="2131270"/>
            <a:ext cx="2113957" cy="880962"/>
            <a:chOff x="620488" y="2312641"/>
            <a:chExt cx="1243504" cy="518213"/>
          </a:xfrm>
        </p:grpSpPr>
        <p:sp>
          <p:nvSpPr>
            <p:cNvPr id="78" name="Google Shape;78;p15"/>
            <p:cNvSpPr/>
            <p:nvPr/>
          </p:nvSpPr>
          <p:spPr>
            <a:xfrm>
              <a:off x="620488" y="2312641"/>
              <a:ext cx="602560" cy="518213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0" i="0">
                  <a:ln cap="flat" cmpd="sng" w="9525">
                    <a:solidFill>
                      <a:srgbClr val="00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  <a:solidFill>
                    <a:srgbClr val="FFFFFF"/>
                  </a:solidFill>
                  <a:latin typeface="Lobster"/>
                </a:rPr>
                <a:t>Go</a:t>
              </a:r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1202842" y="2332091"/>
              <a:ext cx="661150" cy="379521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0" i="0">
                  <a:ln cap="flat" cmpd="sng" w="9525">
                    <a:solidFill>
                      <a:srgbClr val="00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  <a:solidFill>
                    <a:srgbClr val="980000"/>
                  </a:solidFill>
                  <a:latin typeface="Lobster"/>
                </a:rPr>
                <a:t>als</a:t>
              </a:r>
            </a:p>
          </p:txBody>
        </p:sp>
      </p:grpSp>
      <p:pic>
        <p:nvPicPr>
          <p:cNvPr id="80" name="Google Shape;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0124" y="1484924"/>
            <a:ext cx="286500" cy="29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11869" y="2918462"/>
            <a:ext cx="286500" cy="28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0124" y="2330581"/>
            <a:ext cx="286500" cy="29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80813" l="0" r="0" t="0"/>
          <a:stretch/>
        </p:blipFill>
        <p:spPr>
          <a:xfrm>
            <a:off x="0" y="0"/>
            <a:ext cx="9143851" cy="10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/>
          <p:nvPr/>
        </p:nvSpPr>
        <p:spPr>
          <a:xfrm>
            <a:off x="0" y="0"/>
            <a:ext cx="9143700" cy="1096500"/>
          </a:xfrm>
          <a:prstGeom prst="rect">
            <a:avLst/>
          </a:prstGeom>
          <a:solidFill>
            <a:srgbClr val="FFFFFF">
              <a:alpha val="9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" name="Google Shape;89;p16"/>
          <p:cNvGrpSpPr/>
          <p:nvPr/>
        </p:nvGrpSpPr>
        <p:grpSpPr>
          <a:xfrm>
            <a:off x="1149185" y="1317636"/>
            <a:ext cx="6845617" cy="3376185"/>
            <a:chOff x="627175" y="1271225"/>
            <a:chExt cx="7253250" cy="3577225"/>
          </a:xfrm>
        </p:grpSpPr>
        <p:sp>
          <p:nvSpPr>
            <p:cNvPr id="90" name="Google Shape;90;p16"/>
            <p:cNvSpPr/>
            <p:nvPr/>
          </p:nvSpPr>
          <p:spPr>
            <a:xfrm>
              <a:off x="3696517" y="1271225"/>
              <a:ext cx="1806003" cy="2231473"/>
            </a:xfrm>
            <a:prstGeom prst="flowChartMagneticDisk">
              <a:avLst/>
            </a:prstGeom>
            <a:solidFill>
              <a:srgbClr val="B7B7B7"/>
            </a:solidFill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91" name="Google Shape;91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24911" y="1512316"/>
              <a:ext cx="1749239" cy="17492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16"/>
            <p:cNvSpPr/>
            <p:nvPr/>
          </p:nvSpPr>
          <p:spPr>
            <a:xfrm>
              <a:off x="1375533" y="1777301"/>
              <a:ext cx="1176998" cy="1454282"/>
            </a:xfrm>
            <a:prstGeom prst="flowChartMagneticDisk">
              <a:avLst/>
            </a:prstGeom>
            <a:solidFill>
              <a:srgbClr val="F4CCCC"/>
            </a:solidFill>
            <a:ln cap="flat" cmpd="sng" w="9525">
              <a:solidFill>
                <a:srgbClr val="EA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Montserrat"/>
                  <a:ea typeface="Montserrat"/>
                  <a:cs typeface="Montserrat"/>
                  <a:sym typeface="Montserrat"/>
                </a:rPr>
                <a:t>Scene</a:t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6703427" y="1777301"/>
              <a:ext cx="1176998" cy="1454282"/>
            </a:xfrm>
            <a:prstGeom prst="flowChartMagneticDisk">
              <a:avLst/>
            </a:prstGeom>
            <a:solidFill>
              <a:srgbClr val="C9DAF8"/>
            </a:solidFill>
            <a:ln cap="flat" cmpd="sng" w="9525">
              <a:solidFill>
                <a:srgbClr val="A4C2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Montserrat"/>
                  <a:ea typeface="Montserrat"/>
                  <a:cs typeface="Montserrat"/>
                  <a:sym typeface="Montserrat"/>
                </a:rPr>
                <a:t>Unit</a:t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Montserrat"/>
                  <a:ea typeface="Montserrat"/>
                  <a:cs typeface="Montserrat"/>
                  <a:sym typeface="Montserrat"/>
                </a:rPr>
                <a:t>Testing</a:t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2042379" y="3609148"/>
              <a:ext cx="1258508" cy="1239302"/>
            </a:xfrm>
            <a:prstGeom prst="flowChartMagneticDisk">
              <a:avLst/>
            </a:prstGeom>
            <a:solidFill>
              <a:srgbClr val="D9EAD3"/>
            </a:solidFill>
            <a:ln cap="flat" cmpd="sng" w="9525">
              <a:solidFill>
                <a:srgbClr val="B6D7A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Montserrat"/>
                  <a:ea typeface="Montserrat"/>
                  <a:cs typeface="Montserrat"/>
                  <a:sym typeface="Montserrat"/>
                </a:rPr>
                <a:t>Blackjack</a:t>
              </a:r>
              <a:endParaRPr sz="16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627175" y="3609148"/>
              <a:ext cx="1258508" cy="1239302"/>
            </a:xfrm>
            <a:prstGeom prst="flowChartMagneticDisk">
              <a:avLst/>
            </a:prstGeom>
            <a:solidFill>
              <a:srgbClr val="D9EAD3"/>
            </a:solidFill>
            <a:ln cap="flat" cmpd="sng" w="9525">
              <a:solidFill>
                <a:srgbClr val="B6D7A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Montserrat"/>
                  <a:ea typeface="Montserrat"/>
                  <a:cs typeface="Montserrat"/>
                  <a:sym typeface="Montserrat"/>
                </a:rPr>
                <a:t>Chance</a:t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96" name="Google Shape;96;p16"/>
            <p:cNvCxnSpPr>
              <a:stCxn id="92" idx="3"/>
            </p:cNvCxnSpPr>
            <p:nvPr/>
          </p:nvCxnSpPr>
          <p:spPr>
            <a:xfrm flipH="1">
              <a:off x="1280632" y="3231583"/>
              <a:ext cx="683400" cy="578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97" name="Google Shape;97;p16"/>
            <p:cNvCxnSpPr>
              <a:stCxn id="92" idx="3"/>
            </p:cNvCxnSpPr>
            <p:nvPr/>
          </p:nvCxnSpPr>
          <p:spPr>
            <a:xfrm>
              <a:off x="1964032" y="3231583"/>
              <a:ext cx="707100" cy="578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98" name="Google Shape;98;p16"/>
            <p:cNvCxnSpPr>
              <a:endCxn id="92" idx="4"/>
            </p:cNvCxnSpPr>
            <p:nvPr/>
          </p:nvCxnSpPr>
          <p:spPr>
            <a:xfrm flipH="1">
              <a:off x="2552531" y="2387442"/>
              <a:ext cx="1143900" cy="117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99" name="Google Shape;99;p16"/>
            <p:cNvCxnSpPr>
              <a:endCxn id="93" idx="2"/>
            </p:cNvCxnSpPr>
            <p:nvPr/>
          </p:nvCxnSpPr>
          <p:spPr>
            <a:xfrm>
              <a:off x="5502527" y="2387442"/>
              <a:ext cx="1200900" cy="117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pic>
          <p:nvPicPr>
            <p:cNvPr id="100" name="Google Shape;100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720004" y="3621490"/>
              <a:ext cx="1143852" cy="121463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1" name="Google Shape;101;p16"/>
            <p:cNvCxnSpPr>
              <a:stCxn id="93" idx="3"/>
            </p:cNvCxnSpPr>
            <p:nvPr/>
          </p:nvCxnSpPr>
          <p:spPr>
            <a:xfrm flipH="1">
              <a:off x="7284426" y="3231583"/>
              <a:ext cx="7500" cy="569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102" name="Google Shape;102;p16"/>
          <p:cNvSpPr/>
          <p:nvPr/>
        </p:nvSpPr>
        <p:spPr>
          <a:xfrm>
            <a:off x="317753" y="270824"/>
            <a:ext cx="1999727" cy="51690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Lobster"/>
              </a:rPr>
              <a:t>Overall</a:t>
            </a:r>
          </a:p>
        </p:txBody>
      </p:sp>
      <p:sp>
        <p:nvSpPr>
          <p:cNvPr id="103" name="Google Shape;103;p16"/>
          <p:cNvSpPr/>
          <p:nvPr/>
        </p:nvSpPr>
        <p:spPr>
          <a:xfrm>
            <a:off x="2388559" y="276303"/>
            <a:ext cx="3276135" cy="5907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980000"/>
                </a:solidFill>
                <a:latin typeface="Lobster"/>
              </a:rPr>
              <a:t>Architecture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/>
          <p:nvPr/>
        </p:nvSpPr>
        <p:spPr>
          <a:xfrm>
            <a:off x="988651" y="1421750"/>
            <a:ext cx="7166700" cy="3285300"/>
          </a:xfrm>
          <a:prstGeom prst="rect">
            <a:avLst/>
          </a:prstGeom>
          <a:solidFill>
            <a:srgbClr val="E6B8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" name="Google Shape;109;p17"/>
          <p:cNvGrpSpPr/>
          <p:nvPr/>
        </p:nvGrpSpPr>
        <p:grpSpPr>
          <a:xfrm>
            <a:off x="3406925" y="2194150"/>
            <a:ext cx="4523991" cy="2285880"/>
            <a:chOff x="2821113" y="1550538"/>
            <a:chExt cx="4571997" cy="2366090"/>
          </a:xfrm>
        </p:grpSpPr>
        <p:sp>
          <p:nvSpPr>
            <p:cNvPr id="110" name="Google Shape;110;p17"/>
            <p:cNvSpPr txBox="1"/>
            <p:nvPr/>
          </p:nvSpPr>
          <p:spPr>
            <a:xfrm>
              <a:off x="5234625" y="2290625"/>
              <a:ext cx="1012500" cy="43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" name="Google Shape;111;p17"/>
            <p:cNvGrpSpPr/>
            <p:nvPr/>
          </p:nvGrpSpPr>
          <p:grpSpPr>
            <a:xfrm>
              <a:off x="2821113" y="1550538"/>
              <a:ext cx="4571997" cy="2366090"/>
              <a:chOff x="2676824" y="744800"/>
              <a:chExt cx="5824200" cy="3419700"/>
            </a:xfrm>
          </p:grpSpPr>
          <p:sp>
            <p:nvSpPr>
              <p:cNvPr id="112" name="Google Shape;112;p17"/>
              <p:cNvSpPr/>
              <p:nvPr/>
            </p:nvSpPr>
            <p:spPr>
              <a:xfrm>
                <a:off x="2676824" y="744800"/>
                <a:ext cx="5824200" cy="3419700"/>
              </a:xfrm>
              <a:prstGeom prst="rect">
                <a:avLst/>
              </a:prstGeom>
              <a:solidFill>
                <a:srgbClr val="D9EA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7"/>
              <p:cNvSpPr txBox="1"/>
              <p:nvPr/>
            </p:nvSpPr>
            <p:spPr>
              <a:xfrm>
                <a:off x="3686481" y="788688"/>
                <a:ext cx="3721800" cy="43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Montserrat"/>
                    <a:ea typeface="Montserrat"/>
                    <a:cs typeface="Montserrat"/>
                    <a:sym typeface="Montserrat"/>
                  </a:rPr>
                  <a:t>Card Prefab</a:t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4" name="Google Shape;114;p17"/>
              <p:cNvSpPr/>
              <p:nvPr/>
            </p:nvSpPr>
            <p:spPr>
              <a:xfrm>
                <a:off x="3000963" y="1408938"/>
                <a:ext cx="3398700" cy="2410200"/>
              </a:xfrm>
              <a:prstGeom prst="rect">
                <a:avLst/>
              </a:prstGeom>
              <a:solidFill>
                <a:srgbClr val="C9DAF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7"/>
              <p:cNvSpPr/>
              <p:nvPr/>
            </p:nvSpPr>
            <p:spPr>
              <a:xfrm>
                <a:off x="6687825" y="1408971"/>
                <a:ext cx="1466700" cy="2410200"/>
              </a:xfrm>
              <a:prstGeom prst="rect">
                <a:avLst/>
              </a:prstGeom>
              <a:solidFill>
                <a:srgbClr val="D5A6B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Montserrat"/>
                    <a:ea typeface="Montserrat"/>
                    <a:cs typeface="Montserrat"/>
                    <a:sym typeface="Montserrat"/>
                  </a:rPr>
                  <a:t>Sprite Renderer</a:t>
                </a:r>
                <a:endParaRPr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6" name="Google Shape;116;p17"/>
              <p:cNvSpPr txBox="1"/>
              <p:nvPr/>
            </p:nvSpPr>
            <p:spPr>
              <a:xfrm>
                <a:off x="3931398" y="1525343"/>
                <a:ext cx="1644600" cy="43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Montserrat"/>
                    <a:ea typeface="Montserrat"/>
                    <a:cs typeface="Montserrat"/>
                    <a:sym typeface="Montserrat"/>
                  </a:rPr>
                  <a:t>Card Model </a:t>
                </a:r>
                <a:endParaRPr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7" name="Google Shape;117;p17"/>
              <p:cNvSpPr/>
              <p:nvPr/>
            </p:nvSpPr>
            <p:spPr>
              <a:xfrm>
                <a:off x="3314310" y="2038759"/>
                <a:ext cx="2772000" cy="1557300"/>
              </a:xfrm>
              <a:prstGeom prst="rect">
                <a:avLst/>
              </a:prstGeom>
              <a:solidFill>
                <a:srgbClr val="B4A7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Montserrat"/>
                    <a:ea typeface="Montserrat"/>
                    <a:cs typeface="Montserrat"/>
                    <a:sym typeface="Montserrat"/>
                  </a:rPr>
                  <a:t>Sprites</a:t>
                </a:r>
                <a:endParaRPr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sp>
        <p:nvSpPr>
          <p:cNvPr id="118" name="Google Shape;118;p17"/>
          <p:cNvSpPr/>
          <p:nvPr/>
        </p:nvSpPr>
        <p:spPr>
          <a:xfrm>
            <a:off x="1261500" y="2194146"/>
            <a:ext cx="1899000" cy="22860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Card Stack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2516562" y="1513650"/>
            <a:ext cx="41109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Player (Hand of cards)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 rotWithShape="1">
          <a:blip r:embed="rId3">
            <a:alphaModFix/>
          </a:blip>
          <a:srcRect b="80813" l="0" r="0" t="0"/>
          <a:stretch/>
        </p:blipFill>
        <p:spPr>
          <a:xfrm>
            <a:off x="0" y="0"/>
            <a:ext cx="9143851" cy="10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/>
          <p:nvPr/>
        </p:nvSpPr>
        <p:spPr>
          <a:xfrm>
            <a:off x="0" y="0"/>
            <a:ext cx="9143700" cy="1096500"/>
          </a:xfrm>
          <a:prstGeom prst="rect">
            <a:avLst/>
          </a:prstGeom>
          <a:solidFill>
            <a:srgbClr val="FFFFFF">
              <a:alpha val="9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317753" y="270824"/>
            <a:ext cx="1790525" cy="68373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Lobster"/>
              </a:rPr>
              <a:t>Player</a:t>
            </a:r>
          </a:p>
        </p:txBody>
      </p:sp>
      <p:sp>
        <p:nvSpPr>
          <p:cNvPr id="123" name="Google Shape;123;p17"/>
          <p:cNvSpPr/>
          <p:nvPr/>
        </p:nvSpPr>
        <p:spPr>
          <a:xfrm>
            <a:off x="2125827" y="276303"/>
            <a:ext cx="3276135" cy="5907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980000"/>
                </a:solidFill>
                <a:latin typeface="Lobster"/>
              </a:rPr>
              <a:t>Architecture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3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32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9"/>
          <p:cNvSpPr/>
          <p:nvPr/>
        </p:nvSpPr>
        <p:spPr>
          <a:xfrm>
            <a:off x="266995" y="4226770"/>
            <a:ext cx="2573219" cy="70001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Lobster"/>
              </a:rPr>
              <a:t>Chance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546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/>
          <p:nvPr/>
        </p:nvSpPr>
        <p:spPr>
          <a:xfrm>
            <a:off x="144298" y="4229635"/>
            <a:ext cx="3686209" cy="9138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980000"/>
                </a:solidFill>
                <a:latin typeface="Lobster"/>
              </a:rPr>
              <a:t>Blackjack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1"/>
          <p:cNvPicPr preferRelativeResize="0"/>
          <p:nvPr/>
        </p:nvPicPr>
        <p:blipFill rotWithShape="1">
          <a:blip r:embed="rId3">
            <a:alphaModFix/>
          </a:blip>
          <a:srcRect b="80813" l="0" r="0" t="0"/>
          <a:stretch/>
        </p:blipFill>
        <p:spPr>
          <a:xfrm>
            <a:off x="0" y="0"/>
            <a:ext cx="9143851" cy="10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/>
          <p:nvPr/>
        </p:nvSpPr>
        <p:spPr>
          <a:xfrm>
            <a:off x="0" y="0"/>
            <a:ext cx="9143700" cy="1096500"/>
          </a:xfrm>
          <a:prstGeom prst="rect">
            <a:avLst/>
          </a:prstGeom>
          <a:solidFill>
            <a:srgbClr val="FFFFFF">
              <a:alpha val="9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/>
          <p:nvPr/>
        </p:nvSpPr>
        <p:spPr>
          <a:xfrm>
            <a:off x="317753" y="270824"/>
            <a:ext cx="1845219" cy="68373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Lobster"/>
              </a:rPr>
              <a:t>Project</a:t>
            </a:r>
          </a:p>
        </p:txBody>
      </p:sp>
      <p:sp>
        <p:nvSpPr>
          <p:cNvPr id="148" name="Google Shape;148;p21"/>
          <p:cNvSpPr/>
          <p:nvPr/>
        </p:nvSpPr>
        <p:spPr>
          <a:xfrm>
            <a:off x="2257193" y="276303"/>
            <a:ext cx="3499010" cy="68373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980000"/>
                </a:solidFill>
                <a:latin typeface="Lobster"/>
              </a:rPr>
              <a:t>Management</a:t>
            </a:r>
          </a:p>
        </p:txBody>
      </p:sp>
      <p:sp>
        <p:nvSpPr>
          <p:cNvPr id="149" name="Google Shape;149;p21"/>
          <p:cNvSpPr/>
          <p:nvPr/>
        </p:nvSpPr>
        <p:spPr>
          <a:xfrm>
            <a:off x="5779693" y="270824"/>
            <a:ext cx="2952760" cy="6830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Lobster"/>
              </a:rPr>
              <a:t>Techniques</a:t>
            </a:r>
          </a:p>
        </p:txBody>
      </p:sp>
      <p:pic>
        <p:nvPicPr>
          <p:cNvPr id="150" name="Google Shape;150;p21"/>
          <p:cNvPicPr preferRelativeResize="0"/>
          <p:nvPr/>
        </p:nvPicPr>
        <p:blipFill rotWithShape="1">
          <a:blip r:embed="rId4">
            <a:alphaModFix/>
          </a:blip>
          <a:srcRect b="11969" l="10527" r="11255" t="12324"/>
          <a:stretch/>
        </p:blipFill>
        <p:spPr>
          <a:xfrm>
            <a:off x="2808825" y="1278025"/>
            <a:ext cx="1576400" cy="152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37877" y="1274300"/>
            <a:ext cx="1533350" cy="153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 rotWithShape="1">
          <a:blip r:embed="rId6">
            <a:alphaModFix/>
          </a:blip>
          <a:srcRect b="15476" l="31996" r="31669" t="15648"/>
          <a:stretch/>
        </p:blipFill>
        <p:spPr>
          <a:xfrm>
            <a:off x="4844863" y="1281750"/>
            <a:ext cx="1533351" cy="152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 rotWithShape="1">
          <a:blip r:embed="rId7">
            <a:alphaModFix/>
          </a:blip>
          <a:srcRect b="17853" l="19039" r="18983" t="16555"/>
          <a:stretch/>
        </p:blipFill>
        <p:spPr>
          <a:xfrm>
            <a:off x="772775" y="1391103"/>
            <a:ext cx="1576400" cy="141653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1"/>
          <p:cNvSpPr txBox="1"/>
          <p:nvPr/>
        </p:nvSpPr>
        <p:spPr>
          <a:xfrm>
            <a:off x="772725" y="2835022"/>
            <a:ext cx="15765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SCRUM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2808775" y="2835035"/>
            <a:ext cx="15765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GitHub</a:t>
            </a:r>
            <a:endParaRPr sz="1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6" name="Google Shape;156;p21"/>
          <p:cNvSpPr txBox="1"/>
          <p:nvPr/>
        </p:nvSpPr>
        <p:spPr>
          <a:xfrm>
            <a:off x="4823300" y="2835035"/>
            <a:ext cx="15765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Slack</a:t>
            </a:r>
            <a:endParaRPr sz="1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>
            <a:off x="6837825" y="2835035"/>
            <a:ext cx="15765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Trello</a:t>
            </a:r>
            <a:endParaRPr sz="1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523875" y="3238900"/>
            <a:ext cx="2074200" cy="13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Planning Poker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Pair Programming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Code Review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Static Analysis Tools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2559925" y="3242625"/>
            <a:ext cx="2074200" cy="13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Version Control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0" name="Google Shape;160;p21"/>
          <p:cNvSpPr txBox="1"/>
          <p:nvPr/>
        </p:nvSpPr>
        <p:spPr>
          <a:xfrm>
            <a:off x="4574450" y="3238900"/>
            <a:ext cx="2074200" cy="13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Communication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Automated- Reminders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1" name="Google Shape;161;p21"/>
          <p:cNvSpPr txBox="1"/>
          <p:nvPr/>
        </p:nvSpPr>
        <p:spPr>
          <a:xfrm>
            <a:off x="6567450" y="3242625"/>
            <a:ext cx="2074200" cy="13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SCRUM board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